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28"/>
  </p:notesMasterIdLst>
  <p:handoutMasterIdLst>
    <p:handoutMasterId r:id="rId29"/>
  </p:handoutMasterIdLst>
  <p:sldIdLst>
    <p:sldId id="285" r:id="rId2"/>
    <p:sldId id="507" r:id="rId3"/>
    <p:sldId id="508" r:id="rId4"/>
    <p:sldId id="509" r:id="rId5"/>
    <p:sldId id="510" r:id="rId6"/>
    <p:sldId id="511" r:id="rId7"/>
    <p:sldId id="512" r:id="rId8"/>
    <p:sldId id="513" r:id="rId9"/>
    <p:sldId id="525" r:id="rId10"/>
    <p:sldId id="522" r:id="rId11"/>
    <p:sldId id="523" r:id="rId12"/>
    <p:sldId id="524" r:id="rId13"/>
    <p:sldId id="515" r:id="rId14"/>
    <p:sldId id="536" r:id="rId15"/>
    <p:sldId id="516" r:id="rId16"/>
    <p:sldId id="526" r:id="rId17"/>
    <p:sldId id="530" r:id="rId18"/>
    <p:sldId id="527" r:id="rId19"/>
    <p:sldId id="531" r:id="rId20"/>
    <p:sldId id="534" r:id="rId21"/>
    <p:sldId id="529" r:id="rId22"/>
    <p:sldId id="517" r:id="rId23"/>
    <p:sldId id="532" r:id="rId24"/>
    <p:sldId id="518" r:id="rId25"/>
    <p:sldId id="519" r:id="rId26"/>
    <p:sldId id="520" r:id="rId27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5D5"/>
    <a:srgbClr val="E9E3E3"/>
    <a:srgbClr val="B54431"/>
    <a:srgbClr val="A04B2D"/>
    <a:srgbClr val="CC0066"/>
    <a:srgbClr val="CC6600"/>
    <a:srgbClr val="B09E9E"/>
    <a:srgbClr val="8A83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30" autoAdjust="0"/>
    <p:restoredTop sz="99000" autoAdjust="0"/>
  </p:normalViewPr>
  <p:slideViewPr>
    <p:cSldViewPr>
      <p:cViewPr>
        <p:scale>
          <a:sx n="70" d="100"/>
          <a:sy n="70" d="100"/>
        </p:scale>
        <p:origin x="-153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96"/>
    </p:cViewPr>
  </p:sorterViewPr>
  <p:notesViewPr>
    <p:cSldViewPr>
      <p:cViewPr>
        <p:scale>
          <a:sx n="100" d="100"/>
          <a:sy n="100" d="100"/>
        </p:scale>
        <p:origin x="-2460" y="774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CF107-C895-4FE4-A965-882BEDD721C6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2426DDE8-C060-476A-976C-4CDA3C9550CB}">
      <dgm:prSet phldrT="[Text]"/>
      <dgm:spPr/>
      <dgm:t>
        <a:bodyPr/>
        <a:lstStyle/>
        <a:p>
          <a:r>
            <a:rPr lang="en-US" dirty="0" smtClean="0"/>
            <a:t>Prepare a draft EPR.</a:t>
          </a:r>
          <a:endParaRPr lang="en-US" dirty="0"/>
        </a:p>
      </dgm:t>
    </dgm:pt>
    <dgm:pt modelId="{C7D7644E-340F-408B-9ADD-1A69ACC26F37}" type="parTrans" cxnId="{E76EFCAA-E21A-448F-BCA2-AEE22FB8DFE2}">
      <dgm:prSet/>
      <dgm:spPr/>
      <dgm:t>
        <a:bodyPr/>
        <a:lstStyle/>
        <a:p>
          <a:endParaRPr lang="en-US"/>
        </a:p>
      </dgm:t>
    </dgm:pt>
    <dgm:pt modelId="{A333A98E-8CD7-4DE4-A595-D7C50C8D4CF5}" type="sibTrans" cxnId="{E76EFCAA-E21A-448F-BCA2-AEE22FB8DFE2}">
      <dgm:prSet/>
      <dgm:spPr/>
      <dgm:t>
        <a:bodyPr/>
        <a:lstStyle/>
        <a:p>
          <a:endParaRPr lang="en-US"/>
        </a:p>
      </dgm:t>
    </dgm:pt>
    <dgm:pt modelId="{D1E3CDDC-B4B5-4A07-9723-4E93A75E2FD2}">
      <dgm:prSet phldrT="[Text]"/>
      <dgm:spPr/>
      <dgm:t>
        <a:bodyPr/>
        <a:lstStyle/>
        <a:p>
          <a:r>
            <a:rPr lang="en-US" dirty="0" smtClean="0"/>
            <a:t>Past plans and SWOT</a:t>
          </a:r>
          <a:endParaRPr lang="en-US" dirty="0"/>
        </a:p>
      </dgm:t>
    </dgm:pt>
    <dgm:pt modelId="{3799250C-0F2F-498C-A49A-B4B7EF19DEE6}" type="parTrans" cxnId="{324D2C17-0CFA-435E-914F-581184FA63B8}">
      <dgm:prSet/>
      <dgm:spPr/>
      <dgm:t>
        <a:bodyPr/>
        <a:lstStyle/>
        <a:p>
          <a:endParaRPr lang="en-US"/>
        </a:p>
      </dgm:t>
    </dgm:pt>
    <dgm:pt modelId="{1365EE9F-F317-4855-9EB6-00B60607DDAD}" type="sibTrans" cxnId="{324D2C17-0CFA-435E-914F-581184FA63B8}">
      <dgm:prSet/>
      <dgm:spPr/>
      <dgm:t>
        <a:bodyPr/>
        <a:lstStyle/>
        <a:p>
          <a:endParaRPr lang="en-US"/>
        </a:p>
      </dgm:t>
    </dgm:pt>
    <dgm:pt modelId="{3E88BEE6-AFF5-422E-A3E3-6BECC76F7F4A}">
      <dgm:prSet phldrT="[Text]"/>
      <dgm:spPr/>
      <dgm:t>
        <a:bodyPr/>
        <a:lstStyle/>
        <a:p>
          <a:r>
            <a:rPr lang="en-US" dirty="0" smtClean="0"/>
            <a:t>Agency results</a:t>
          </a:r>
          <a:endParaRPr lang="en-US" dirty="0"/>
        </a:p>
      </dgm:t>
    </dgm:pt>
    <dgm:pt modelId="{7949DD97-421A-4638-A9DD-57938B60AC93}" type="parTrans" cxnId="{042AC50B-3D49-4EAD-AFAD-D831CECC297B}">
      <dgm:prSet/>
      <dgm:spPr/>
      <dgm:t>
        <a:bodyPr/>
        <a:lstStyle/>
        <a:p>
          <a:endParaRPr lang="en-US"/>
        </a:p>
      </dgm:t>
    </dgm:pt>
    <dgm:pt modelId="{E4D3CFA3-2D70-4846-A2B4-D7D5B3ED1777}" type="sibTrans" cxnId="{042AC50B-3D49-4EAD-AFAD-D831CECC297B}">
      <dgm:prSet/>
      <dgm:spPr/>
      <dgm:t>
        <a:bodyPr/>
        <a:lstStyle/>
        <a:p>
          <a:endParaRPr lang="en-US"/>
        </a:p>
      </dgm:t>
    </dgm:pt>
    <dgm:pt modelId="{6996CA97-BE2E-4616-A4E0-3186EBB69214}">
      <dgm:prSet phldrT="[Text]"/>
      <dgm:spPr/>
      <dgm:t>
        <a:bodyPr/>
        <a:lstStyle/>
        <a:p>
          <a:r>
            <a:rPr lang="en-US" dirty="0" smtClean="0"/>
            <a:t>Additional data, studies, projects</a:t>
          </a:r>
          <a:endParaRPr lang="en-US" dirty="0"/>
        </a:p>
      </dgm:t>
    </dgm:pt>
    <dgm:pt modelId="{26BFBD84-105E-4B33-923D-D225A1CE2D63}" type="parTrans" cxnId="{F490B71F-CA33-49F1-9770-D01FBA78A360}">
      <dgm:prSet/>
      <dgm:spPr/>
      <dgm:t>
        <a:bodyPr/>
        <a:lstStyle/>
        <a:p>
          <a:endParaRPr lang="en-US"/>
        </a:p>
      </dgm:t>
    </dgm:pt>
    <dgm:pt modelId="{3402BBA0-209C-4493-8C50-CA79FEF47ADA}" type="sibTrans" cxnId="{F490B71F-CA33-49F1-9770-D01FBA78A360}">
      <dgm:prSet/>
      <dgm:spPr/>
      <dgm:t>
        <a:bodyPr/>
        <a:lstStyle/>
        <a:p>
          <a:endParaRPr lang="en-US"/>
        </a:p>
      </dgm:t>
    </dgm:pt>
    <dgm:pt modelId="{EC85FD56-C477-45F5-8B97-C522116CACC0}">
      <dgm:prSet phldrT="[Text]"/>
      <dgm:spPr/>
      <dgm:t>
        <a:bodyPr/>
        <a:lstStyle/>
        <a:p>
          <a:r>
            <a:rPr lang="en-US" dirty="0" smtClean="0"/>
            <a:t>Agency leaders’ perspectives</a:t>
          </a:r>
          <a:endParaRPr lang="en-US" dirty="0"/>
        </a:p>
      </dgm:t>
    </dgm:pt>
    <dgm:pt modelId="{6686DDE8-1B59-4740-8431-3171A4A9DA76}" type="parTrans" cxnId="{0E7EF77D-3F17-4F6C-85A4-4674D6060001}">
      <dgm:prSet/>
      <dgm:spPr/>
      <dgm:t>
        <a:bodyPr/>
        <a:lstStyle/>
        <a:p>
          <a:endParaRPr lang="en-US"/>
        </a:p>
      </dgm:t>
    </dgm:pt>
    <dgm:pt modelId="{002209FB-6F06-4DE0-8F64-EE1C0E8FEE5E}" type="sibTrans" cxnId="{0E7EF77D-3F17-4F6C-85A4-4674D6060001}">
      <dgm:prSet/>
      <dgm:spPr/>
      <dgm:t>
        <a:bodyPr/>
        <a:lstStyle/>
        <a:p>
          <a:endParaRPr lang="en-US"/>
        </a:p>
      </dgm:t>
    </dgm:pt>
    <dgm:pt modelId="{4B57C249-28B9-442D-8BE9-03DDA53E4407}" type="pres">
      <dgm:prSet presAssocID="{EDDCF107-C895-4FE4-A965-882BEDD721C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59232D-5953-4391-A054-81A8A889AD76}" type="pres">
      <dgm:prSet presAssocID="{2426DDE8-C060-476A-976C-4CDA3C9550CB}" presName="centerShape" presStyleLbl="node0" presStyleIdx="0" presStyleCnt="1"/>
      <dgm:spPr/>
      <dgm:t>
        <a:bodyPr/>
        <a:lstStyle/>
        <a:p>
          <a:endParaRPr lang="en-US"/>
        </a:p>
      </dgm:t>
    </dgm:pt>
    <dgm:pt modelId="{AEF8378C-E0B5-4F6A-B95A-745E952DC4D6}" type="pres">
      <dgm:prSet presAssocID="{3799250C-0F2F-498C-A49A-B4B7EF19DEE6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516E1CEB-A8D7-48E7-B0FE-FEE35BE183E4}" type="pres">
      <dgm:prSet presAssocID="{D1E3CDDC-B4B5-4A07-9723-4E93A75E2FD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3ECA6-9025-4048-A35A-AA5E8CC7444A}" type="pres">
      <dgm:prSet presAssocID="{7949DD97-421A-4638-A9DD-57938B60AC93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E36587A-5EDC-439C-8C28-0A5F34DADA49}" type="pres">
      <dgm:prSet presAssocID="{3E88BEE6-AFF5-422E-A3E3-6BECC76F7F4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04BA7-9C42-4B6E-9D21-3F77BAD0BC72}" type="pres">
      <dgm:prSet presAssocID="{26BFBD84-105E-4B33-923D-D225A1CE2D63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E946E04A-6C66-4EBB-9313-5B11197DD61B}" type="pres">
      <dgm:prSet presAssocID="{6996CA97-BE2E-4616-A4E0-3186EBB692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F50FB-32CD-4D59-B6B7-BCFBF14EDFAA}" type="pres">
      <dgm:prSet presAssocID="{6686DDE8-1B59-4740-8431-3171A4A9DA76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DE2E9630-E909-4E51-9764-D02AB8B5665F}" type="pres">
      <dgm:prSet presAssocID="{EC85FD56-C477-45F5-8B97-C522116CAC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742E4D-7AE9-475D-97D7-C6160759AC99}" type="presOf" srcId="{EC85FD56-C477-45F5-8B97-C522116CACC0}" destId="{DE2E9630-E909-4E51-9764-D02AB8B5665F}" srcOrd="0" destOrd="0" presId="urn:microsoft.com/office/officeart/2005/8/layout/radial4"/>
    <dgm:cxn modelId="{5F7D473D-1C70-46F4-A5D4-4E14DB872A8E}" type="presOf" srcId="{6996CA97-BE2E-4616-A4E0-3186EBB69214}" destId="{E946E04A-6C66-4EBB-9313-5B11197DD61B}" srcOrd="0" destOrd="0" presId="urn:microsoft.com/office/officeart/2005/8/layout/radial4"/>
    <dgm:cxn modelId="{BD690BD6-91E5-4FE5-B0D6-CC4B71FCCB82}" type="presOf" srcId="{26BFBD84-105E-4B33-923D-D225A1CE2D63}" destId="{C5304BA7-9C42-4B6E-9D21-3F77BAD0BC72}" srcOrd="0" destOrd="0" presId="urn:microsoft.com/office/officeart/2005/8/layout/radial4"/>
    <dgm:cxn modelId="{F984EC08-AB33-4348-82AF-4BAAEF453F9B}" type="presOf" srcId="{6686DDE8-1B59-4740-8431-3171A4A9DA76}" destId="{CCFF50FB-32CD-4D59-B6B7-BCFBF14EDFAA}" srcOrd="0" destOrd="0" presId="urn:microsoft.com/office/officeart/2005/8/layout/radial4"/>
    <dgm:cxn modelId="{F490B71F-CA33-49F1-9770-D01FBA78A360}" srcId="{2426DDE8-C060-476A-976C-4CDA3C9550CB}" destId="{6996CA97-BE2E-4616-A4E0-3186EBB69214}" srcOrd="2" destOrd="0" parTransId="{26BFBD84-105E-4B33-923D-D225A1CE2D63}" sibTransId="{3402BBA0-209C-4493-8C50-CA79FEF47ADA}"/>
    <dgm:cxn modelId="{042AC50B-3D49-4EAD-AFAD-D831CECC297B}" srcId="{2426DDE8-C060-476A-976C-4CDA3C9550CB}" destId="{3E88BEE6-AFF5-422E-A3E3-6BECC76F7F4A}" srcOrd="1" destOrd="0" parTransId="{7949DD97-421A-4638-A9DD-57938B60AC93}" sibTransId="{E4D3CFA3-2D70-4846-A2B4-D7D5B3ED1777}"/>
    <dgm:cxn modelId="{324D2C17-0CFA-435E-914F-581184FA63B8}" srcId="{2426DDE8-C060-476A-976C-4CDA3C9550CB}" destId="{D1E3CDDC-B4B5-4A07-9723-4E93A75E2FD2}" srcOrd="0" destOrd="0" parTransId="{3799250C-0F2F-498C-A49A-B4B7EF19DEE6}" sibTransId="{1365EE9F-F317-4855-9EB6-00B60607DDAD}"/>
    <dgm:cxn modelId="{13C66F1C-6B63-421A-82DF-C2170E8221D7}" type="presOf" srcId="{D1E3CDDC-B4B5-4A07-9723-4E93A75E2FD2}" destId="{516E1CEB-A8D7-48E7-B0FE-FEE35BE183E4}" srcOrd="0" destOrd="0" presId="urn:microsoft.com/office/officeart/2005/8/layout/radial4"/>
    <dgm:cxn modelId="{085BFB59-45FA-4A78-9BF8-EDE32AAF0A44}" type="presOf" srcId="{3799250C-0F2F-498C-A49A-B4B7EF19DEE6}" destId="{AEF8378C-E0B5-4F6A-B95A-745E952DC4D6}" srcOrd="0" destOrd="0" presId="urn:microsoft.com/office/officeart/2005/8/layout/radial4"/>
    <dgm:cxn modelId="{E76EFCAA-E21A-448F-BCA2-AEE22FB8DFE2}" srcId="{EDDCF107-C895-4FE4-A965-882BEDD721C6}" destId="{2426DDE8-C060-476A-976C-4CDA3C9550CB}" srcOrd="0" destOrd="0" parTransId="{C7D7644E-340F-408B-9ADD-1A69ACC26F37}" sibTransId="{A333A98E-8CD7-4DE4-A595-D7C50C8D4CF5}"/>
    <dgm:cxn modelId="{0E7EF77D-3F17-4F6C-85A4-4674D6060001}" srcId="{2426DDE8-C060-476A-976C-4CDA3C9550CB}" destId="{EC85FD56-C477-45F5-8B97-C522116CACC0}" srcOrd="3" destOrd="0" parTransId="{6686DDE8-1B59-4740-8431-3171A4A9DA76}" sibTransId="{002209FB-6F06-4DE0-8F64-EE1C0E8FEE5E}"/>
    <dgm:cxn modelId="{21F59C06-32FA-4311-AFCB-FEDC6528BD47}" type="presOf" srcId="{EDDCF107-C895-4FE4-A965-882BEDD721C6}" destId="{4B57C249-28B9-442D-8BE9-03DDA53E4407}" srcOrd="0" destOrd="0" presId="urn:microsoft.com/office/officeart/2005/8/layout/radial4"/>
    <dgm:cxn modelId="{E4166E2F-2DD1-4FB9-A44F-FADDFDD3FCB4}" type="presOf" srcId="{2426DDE8-C060-476A-976C-4CDA3C9550CB}" destId="{4E59232D-5953-4391-A054-81A8A889AD76}" srcOrd="0" destOrd="0" presId="urn:microsoft.com/office/officeart/2005/8/layout/radial4"/>
    <dgm:cxn modelId="{FF8323F7-E377-4801-8B36-CFE3FE95B05F}" type="presOf" srcId="{7949DD97-421A-4638-A9DD-57938B60AC93}" destId="{97F3ECA6-9025-4048-A35A-AA5E8CC7444A}" srcOrd="0" destOrd="0" presId="urn:microsoft.com/office/officeart/2005/8/layout/radial4"/>
    <dgm:cxn modelId="{BA559E81-F7D0-4A86-8C54-9DB2799C7F57}" type="presOf" srcId="{3E88BEE6-AFF5-422E-A3E3-6BECC76F7F4A}" destId="{4E36587A-5EDC-439C-8C28-0A5F34DADA49}" srcOrd="0" destOrd="0" presId="urn:microsoft.com/office/officeart/2005/8/layout/radial4"/>
    <dgm:cxn modelId="{9B3A7B10-6CCC-4CB8-B0AF-ABD1C901C5F5}" type="presParOf" srcId="{4B57C249-28B9-442D-8BE9-03DDA53E4407}" destId="{4E59232D-5953-4391-A054-81A8A889AD76}" srcOrd="0" destOrd="0" presId="urn:microsoft.com/office/officeart/2005/8/layout/radial4"/>
    <dgm:cxn modelId="{61EBDE25-1E55-43E3-9C41-AD6AD928C4FA}" type="presParOf" srcId="{4B57C249-28B9-442D-8BE9-03DDA53E4407}" destId="{AEF8378C-E0B5-4F6A-B95A-745E952DC4D6}" srcOrd="1" destOrd="0" presId="urn:microsoft.com/office/officeart/2005/8/layout/radial4"/>
    <dgm:cxn modelId="{CAF60A02-A993-4BF4-A2EA-902109A6CFC2}" type="presParOf" srcId="{4B57C249-28B9-442D-8BE9-03DDA53E4407}" destId="{516E1CEB-A8D7-48E7-B0FE-FEE35BE183E4}" srcOrd="2" destOrd="0" presId="urn:microsoft.com/office/officeart/2005/8/layout/radial4"/>
    <dgm:cxn modelId="{8985B213-69D2-4728-B147-1B0B5B49F3CB}" type="presParOf" srcId="{4B57C249-28B9-442D-8BE9-03DDA53E4407}" destId="{97F3ECA6-9025-4048-A35A-AA5E8CC7444A}" srcOrd="3" destOrd="0" presId="urn:microsoft.com/office/officeart/2005/8/layout/radial4"/>
    <dgm:cxn modelId="{0967B609-F1F6-4138-B6EF-E61ACAB9ABC9}" type="presParOf" srcId="{4B57C249-28B9-442D-8BE9-03DDA53E4407}" destId="{4E36587A-5EDC-439C-8C28-0A5F34DADA49}" srcOrd="4" destOrd="0" presId="urn:microsoft.com/office/officeart/2005/8/layout/radial4"/>
    <dgm:cxn modelId="{48CB2CB9-8716-4F03-8C29-1162D6CAEFB3}" type="presParOf" srcId="{4B57C249-28B9-442D-8BE9-03DDA53E4407}" destId="{C5304BA7-9C42-4B6E-9D21-3F77BAD0BC72}" srcOrd="5" destOrd="0" presId="urn:microsoft.com/office/officeart/2005/8/layout/radial4"/>
    <dgm:cxn modelId="{66564F8F-E31B-455E-8EF4-8FAC64AA9F62}" type="presParOf" srcId="{4B57C249-28B9-442D-8BE9-03DDA53E4407}" destId="{E946E04A-6C66-4EBB-9313-5B11197DD61B}" srcOrd="6" destOrd="0" presId="urn:microsoft.com/office/officeart/2005/8/layout/radial4"/>
    <dgm:cxn modelId="{5F61BB91-2C98-474C-B86C-08DAA7F2E092}" type="presParOf" srcId="{4B57C249-28B9-442D-8BE9-03DDA53E4407}" destId="{CCFF50FB-32CD-4D59-B6B7-BCFBF14EDFAA}" srcOrd="7" destOrd="0" presId="urn:microsoft.com/office/officeart/2005/8/layout/radial4"/>
    <dgm:cxn modelId="{864C95F7-225E-4B0C-81AD-E3AC8319912E}" type="presParOf" srcId="{4B57C249-28B9-442D-8BE9-03DDA53E4407}" destId="{DE2E9630-E909-4E51-9764-D02AB8B5665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9232D-5953-4391-A054-81A8A889AD76}">
      <dsp:nvSpPr>
        <dsp:cNvPr id="0" name=""/>
        <dsp:cNvSpPr/>
      </dsp:nvSpPr>
      <dsp:spPr>
        <a:xfrm>
          <a:off x="1835658" y="1537597"/>
          <a:ext cx="1357884" cy="13578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Prepare a draft EPR.</a:t>
          </a:r>
          <a:endParaRPr lang="en-US" sz="2300" kern="1200" dirty="0"/>
        </a:p>
      </dsp:txBody>
      <dsp:txXfrm>
        <a:off x="2034516" y="1736455"/>
        <a:ext cx="960168" cy="960168"/>
      </dsp:txXfrm>
    </dsp:sp>
    <dsp:sp modelId="{AEF8378C-E0B5-4F6A-B95A-745E952DC4D6}">
      <dsp:nvSpPr>
        <dsp:cNvPr id="0" name=""/>
        <dsp:cNvSpPr/>
      </dsp:nvSpPr>
      <dsp:spPr>
        <a:xfrm rot="11700000">
          <a:off x="683043" y="1683857"/>
          <a:ext cx="1131418" cy="386996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6E1CEB-A8D7-48E7-B0FE-FEE35BE183E4}">
      <dsp:nvSpPr>
        <dsp:cNvPr id="0" name=""/>
        <dsp:cNvSpPr/>
      </dsp:nvSpPr>
      <dsp:spPr>
        <a:xfrm>
          <a:off x="57325" y="1214944"/>
          <a:ext cx="1289989" cy="10319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Past plans and SWOT</a:t>
          </a:r>
          <a:endParaRPr lang="en-US" sz="1900" kern="1200" dirty="0"/>
        </a:p>
      </dsp:txBody>
      <dsp:txXfrm>
        <a:off x="87551" y="1245170"/>
        <a:ext cx="1229537" cy="971539"/>
      </dsp:txXfrm>
    </dsp:sp>
    <dsp:sp modelId="{97F3ECA6-9025-4048-A35A-AA5E8CC7444A}">
      <dsp:nvSpPr>
        <dsp:cNvPr id="0" name=""/>
        <dsp:cNvSpPr/>
      </dsp:nvSpPr>
      <dsp:spPr>
        <a:xfrm rot="14700000">
          <a:off x="1395048" y="835323"/>
          <a:ext cx="1131418" cy="38699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6587A-5EDC-439C-8C28-0A5F34DADA49}">
      <dsp:nvSpPr>
        <dsp:cNvPr id="0" name=""/>
        <dsp:cNvSpPr/>
      </dsp:nvSpPr>
      <dsp:spPr>
        <a:xfrm>
          <a:off x="1076684" y="118"/>
          <a:ext cx="1289989" cy="10319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Agency results</a:t>
          </a:r>
          <a:endParaRPr lang="en-US" sz="1900" kern="1200" dirty="0"/>
        </a:p>
      </dsp:txBody>
      <dsp:txXfrm>
        <a:off x="1106910" y="30344"/>
        <a:ext cx="1229537" cy="971539"/>
      </dsp:txXfrm>
    </dsp:sp>
    <dsp:sp modelId="{C5304BA7-9C42-4B6E-9D21-3F77BAD0BC72}">
      <dsp:nvSpPr>
        <dsp:cNvPr id="0" name=""/>
        <dsp:cNvSpPr/>
      </dsp:nvSpPr>
      <dsp:spPr>
        <a:xfrm rot="17700000">
          <a:off x="2502732" y="835323"/>
          <a:ext cx="1131418" cy="386996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6E04A-6C66-4EBB-9313-5B11197DD61B}">
      <dsp:nvSpPr>
        <dsp:cNvPr id="0" name=""/>
        <dsp:cNvSpPr/>
      </dsp:nvSpPr>
      <dsp:spPr>
        <a:xfrm>
          <a:off x="2662525" y="118"/>
          <a:ext cx="1289989" cy="10319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Additional data, studies, projects</a:t>
          </a:r>
          <a:endParaRPr lang="en-US" sz="1900" kern="1200" dirty="0"/>
        </a:p>
      </dsp:txBody>
      <dsp:txXfrm>
        <a:off x="2692751" y="30344"/>
        <a:ext cx="1229537" cy="971539"/>
      </dsp:txXfrm>
    </dsp:sp>
    <dsp:sp modelId="{CCFF50FB-32CD-4D59-B6B7-BCFBF14EDFAA}">
      <dsp:nvSpPr>
        <dsp:cNvPr id="0" name=""/>
        <dsp:cNvSpPr/>
      </dsp:nvSpPr>
      <dsp:spPr>
        <a:xfrm rot="20700000">
          <a:off x="3214737" y="1683857"/>
          <a:ext cx="1131418" cy="386996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E9630-E909-4E51-9764-D02AB8B5665F}">
      <dsp:nvSpPr>
        <dsp:cNvPr id="0" name=""/>
        <dsp:cNvSpPr/>
      </dsp:nvSpPr>
      <dsp:spPr>
        <a:xfrm>
          <a:off x="3681885" y="1214944"/>
          <a:ext cx="1289989" cy="103199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Agency leaders’ perspectives</a:t>
          </a:r>
          <a:endParaRPr lang="en-US" sz="1900" kern="1200" dirty="0"/>
        </a:p>
      </dsp:txBody>
      <dsp:txXfrm>
        <a:off x="3712111" y="1245170"/>
        <a:ext cx="1229537" cy="971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fld id="{E6D51AD6-1CFD-40BE-BFEE-33E24FB8B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22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34" charset="0"/>
              </a:defRPr>
            </a:lvl1pPr>
          </a:lstStyle>
          <a:p>
            <a:pPr>
              <a:defRPr/>
            </a:pPr>
            <a:fld id="{76918C43-5EF4-49CD-8A4F-B0B01716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32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E0C21-75EB-4631-9744-07D74DCCED16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F3080-40FE-45E7-B84D-402D1FE01365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B215D-1D9B-4CAD-9341-67AE08E933C2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52921-820C-4452-8C3D-A70D7FF2DD06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A27610-410F-49B0-8114-1F8555EFE10F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F0A3EC-6183-4B99-A027-666F42D4A8D2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150BD-2FF7-4615-92F7-EE252F4137CF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7BC8B-E847-4E51-BAC2-608E4B364DF8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88BCD-293F-475F-9834-DEF6A7B92593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CAE5D-F8EC-4ED0-B495-892748673E8D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291F2-2FFB-4EDF-AF85-A06DA07685F5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6DA9D-2045-41A4-81DB-47F930D86EFC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CA1CE-3F20-46BC-B5E3-AC809D5FD628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C15EF-FE79-4819-B521-4407DD784E6C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5E575A-AD83-4FC7-9E27-18448070763F}" type="slidenum">
              <a:rPr lang="en-US" smtClean="0">
                <a:latin typeface="Arial" charset="0"/>
              </a:rPr>
              <a:pPr/>
              <a:t>22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C47BF-C354-4B6C-BB8B-7224D1A23148}" type="slidenum">
              <a:rPr lang="en-US" smtClean="0">
                <a:latin typeface="Arial" charset="0"/>
              </a:rPr>
              <a:pPr/>
              <a:t>23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12955F-7A23-4F62-BD2A-C3B433D37639}" type="slidenum">
              <a:rPr lang="en-US" smtClean="0">
                <a:latin typeface="Arial" charset="0"/>
              </a:rPr>
              <a:pPr/>
              <a:t>24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F16FAF-5125-4E88-B6EF-B157ADA0DCC3}" type="slidenum">
              <a:rPr lang="en-US" smtClean="0">
                <a:latin typeface="Arial" charset="0"/>
              </a:rPr>
              <a:pPr/>
              <a:t>25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CE550E-AC42-4F43-A656-1BB4280DE1F8}" type="slidenum">
              <a:rPr lang="en-US" smtClean="0">
                <a:latin typeface="Arial" charset="0"/>
              </a:rPr>
              <a:pPr/>
              <a:t>26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7A442-3DB6-4A96-B8D0-5F5239073E7A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56498-FD03-428C-BC51-A166444A60AE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37C47-1150-46DF-972E-CDDE0F1189D8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ADE2B-CD00-442E-907B-A19E9D1BB772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B9793-3652-4175-8162-C534FFDE9877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89FAC-0CA8-4F2D-8C51-7E76E011C195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BECA8-EFBF-4BB5-9B9A-E00277692F98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49295-4E33-40E7-BC7D-970719FE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078C-ADF2-401A-B2A7-DC71BDCAE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2AA88-41D0-4B08-8C0E-F5C38CFB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A1F9B-D788-4033-9636-A5AF9DE2D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023D9-7795-48C9-8773-365CABFD3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E6841-78FF-4410-BA63-1953C0909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86360-F62B-482C-9C8A-B73D5D788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DD240-B522-4951-AC08-97777E91F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D37E7-65EF-4CEC-A775-54E06C800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57961-B60E-4C96-8D4C-E32CBDD95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D8E19-9C43-48CE-8523-0C5CB9A4C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67B4F7-237E-4B3C-A9CD-2D4757652A2E}" type="datetimeFigureOut">
              <a:rPr lang="en-US"/>
              <a:pPr>
                <a:defRPr/>
              </a:pPr>
              <a:t>9/19/2012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56FCBA0-ACEB-44A7-A91F-F6108254D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BD6BCB1-48F4-458E-92C9-CBD58E322B6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914400" y="228600"/>
            <a:ext cx="7435850" cy="64008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182880" rIns="182880"/>
          <a:lstStyle/>
          <a:p>
            <a:endParaRPr lang="en-US" sz="2400" i="0">
              <a:latin typeface="Berlin Sans FB" pitchFamily="34" charset="0"/>
            </a:endParaRPr>
          </a:p>
          <a:p>
            <a:endParaRPr lang="en-US" sz="4000" i="0">
              <a:latin typeface="Berlin Sans FB" pitchFamily="34" charset="0"/>
            </a:endParaRPr>
          </a:p>
          <a:p>
            <a:r>
              <a:rPr lang="en-US" sz="3600" i="0">
                <a:latin typeface="Berlin Sans FB" pitchFamily="34" charset="0"/>
              </a:rPr>
              <a:t>Commonwealth of Virginia</a:t>
            </a:r>
          </a:p>
          <a:p>
            <a:r>
              <a:rPr lang="en-US" sz="3600" i="0">
                <a:latin typeface="Berlin Sans FB" pitchFamily="34" charset="0"/>
              </a:rPr>
              <a:t>2012 Strategic Planning Workshop</a:t>
            </a:r>
          </a:p>
          <a:p>
            <a:endParaRPr lang="en-US" sz="1800" i="0">
              <a:latin typeface="Berlin Sans FB" pitchFamily="34" charset="0"/>
            </a:endParaRPr>
          </a:p>
          <a:p>
            <a:endParaRPr lang="en-US" sz="1800" i="0">
              <a:latin typeface="Berlin Sans FB" pitchFamily="34" charset="0"/>
            </a:endParaRPr>
          </a:p>
          <a:p>
            <a:endParaRPr lang="en-US" sz="1800" i="0">
              <a:latin typeface="Berlin Sans FB" pitchFamily="34" charset="0"/>
            </a:endParaRPr>
          </a:p>
          <a:p>
            <a:r>
              <a:rPr lang="en-US" sz="2400" i="0">
                <a:latin typeface="Berlin Sans FB" pitchFamily="34" charset="0"/>
              </a:rPr>
              <a:t>The Executive Progress Report and National Rankings</a:t>
            </a:r>
          </a:p>
          <a:p>
            <a:endParaRPr lang="en-US" sz="2400" i="0">
              <a:latin typeface="Berlin Sans FB" pitchFamily="34" charset="0"/>
            </a:endParaRPr>
          </a:p>
          <a:p>
            <a:r>
              <a:rPr lang="en-US" sz="2000" i="0">
                <a:latin typeface="Berlin Sans FB" pitchFamily="34" charset="0"/>
              </a:rPr>
              <a:t>September 17 and 27, 2012</a:t>
            </a:r>
          </a:p>
          <a:p>
            <a:endParaRPr lang="en-US" sz="1800" i="0">
              <a:latin typeface="Berlin Sans FB" pitchFamily="34" charset="0"/>
            </a:endParaRPr>
          </a:p>
          <a:p>
            <a:r>
              <a:rPr lang="en-US" sz="1800" i="0">
                <a:latin typeface="Berlin Sans FB" pitchFamily="34" charset="0"/>
              </a:rPr>
              <a:t>Office of the Secretary of Finance</a:t>
            </a:r>
          </a:p>
          <a:p>
            <a:r>
              <a:rPr lang="en-US" sz="1800" i="0">
                <a:latin typeface="Berlin Sans FB" pitchFamily="34" charset="0"/>
              </a:rPr>
              <a:t>Department of Planning and Budget</a:t>
            </a:r>
          </a:p>
          <a:p>
            <a:endParaRPr lang="en-US"/>
          </a:p>
        </p:txBody>
      </p:sp>
      <p:pic>
        <p:nvPicPr>
          <p:cNvPr id="1331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5486400"/>
            <a:ext cx="10668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Executive Progress Report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5380D-EAD9-4802-BBEE-5F28C18DF71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No Workbook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At-a-Glance Section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11F9B-CD47-4D7A-ACAF-14278D0967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PURPOSE - Provide a brief overview of the agency.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AUTOMATICALLY POPULATED SECTIONS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Secretariat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Agency Name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Agency Head Name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Mission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Staffing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Financials</a:t>
            </a:r>
            <a:endParaRPr lang="en-US" dirty="0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At-a-Glance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B2384-B82F-4751-A62F-FE439151385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SECTIONS REQUIRING DATA ENTRY &amp; DROPDOWN MENUS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Trends</a:t>
            </a:r>
          </a:p>
          <a:p>
            <a:pPr marL="731520" lvl="1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Increase</a:t>
            </a:r>
            <a:endParaRPr lang="en-US" dirty="0" smtClean="0"/>
          </a:p>
          <a:p>
            <a:pPr marL="731520" lvl="1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Steady</a:t>
            </a:r>
          </a:p>
          <a:p>
            <a:pPr marL="731520" lvl="1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Decrease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Key Performance Areas (must have 3)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Productivity (must have 1)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Both areas are limited to 3.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4437063"/>
            <a:ext cx="2590800" cy="1354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400" i="0" dirty="0">
                <a:latin typeface="+mn-lt"/>
              </a:rPr>
              <a:t>Increase </a:t>
            </a:r>
            <a:r>
              <a:rPr lang="en-US" sz="2400" i="0" dirty="0">
                <a:latin typeface="+mn-lt"/>
                <a:sym typeface="Wingdings"/>
              </a:rPr>
              <a:t></a:t>
            </a:r>
            <a:endParaRPr lang="en-US" sz="2400" i="0" dirty="0">
              <a:latin typeface="+mn-lt"/>
            </a:endParaRPr>
          </a:p>
          <a:p>
            <a:pPr marL="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400" i="0" dirty="0" smtClean="0">
                <a:latin typeface="+mn-lt"/>
              </a:rPr>
              <a:t>Steady </a:t>
            </a:r>
            <a:r>
              <a:rPr lang="en-US" sz="2400" i="0" dirty="0" smtClean="0">
                <a:latin typeface="+mn-lt"/>
                <a:sym typeface="Wingdings"/>
              </a:rPr>
              <a:t></a:t>
            </a:r>
            <a:endParaRPr lang="en-US" sz="2400" i="0" dirty="0">
              <a:latin typeface="+mn-lt"/>
            </a:endParaRPr>
          </a:p>
          <a:p>
            <a:pPr marL="0" lvl="1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/>
            </a:pPr>
            <a:r>
              <a:rPr lang="en-US" sz="2400" i="0" dirty="0">
                <a:latin typeface="+mn-lt"/>
              </a:rPr>
              <a:t>Decrease </a:t>
            </a:r>
            <a:r>
              <a:rPr lang="en-US" sz="2400" i="0" dirty="0">
                <a:latin typeface="+mn-lt"/>
                <a:sym typeface="Wingdings"/>
              </a:rPr>
              <a:t></a:t>
            </a:r>
            <a:endParaRPr lang="en-US" dirty="0">
              <a:latin typeface="+mn-lt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5791200" y="4648200"/>
            <a:ext cx="4572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pages 4-5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 &amp; History Section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12076-2F1F-458B-8B75-6622C3BD2F7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PURPOSE - Convey what the agency does, for whom, and at what cost.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SUBSECTIONS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Agency Background Statement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Primary Products &amp; Services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Customer Summary &amp; Data Table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Statistical Summary &amp; Data Table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Financial Summary &amp; Fund Sources Table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Revenue Summary &amp; Revenue Collection Table</a:t>
            </a:r>
          </a:p>
        </p:txBody>
      </p:sp>
      <p:sp>
        <p:nvSpPr>
          <p:cNvPr id="25605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pages 6-8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Activity – Statistical Table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Work with others near you.</a:t>
            </a:r>
          </a:p>
          <a:p>
            <a:r>
              <a:rPr lang="en-US" dirty="0" smtClean="0"/>
              <a:t>Identify </a:t>
            </a:r>
            <a:r>
              <a:rPr lang="en-US" dirty="0" smtClean="0"/>
              <a:t>potential statistics for the 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0006F-0E3B-4DBE-A6B3-EC3E0FE0C49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Key Risk Factors Section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99AEF-73CB-461A-A863-775E49EF829A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7652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eaLnBrk="1" hangingPunct="1">
              <a:buFont typeface="Wingdings 2" pitchFamily="18" charset="2"/>
              <a:buNone/>
              <a:defRPr/>
            </a:pPr>
            <a:r>
              <a:rPr lang="en-US" dirty="0" smtClean="0"/>
              <a:t>PURPOSE:  Provide information on three to five factors that will have the most significant impact on the agency over the next few years.</a:t>
            </a:r>
          </a:p>
          <a:p>
            <a:pPr eaLnBrk="1" hangingPunct="1">
              <a:defRPr/>
            </a:pPr>
            <a:r>
              <a:rPr lang="en-US" dirty="0" smtClean="0"/>
              <a:t>Agency’s internal weaknesses and external challenges (threats from your SWOT)</a:t>
            </a:r>
          </a:p>
          <a:p>
            <a:pPr marL="0" eaLnBrk="1" hangingPunct="1">
              <a:defRPr/>
            </a:pPr>
            <a:r>
              <a:rPr lang="en-US" dirty="0" smtClean="0"/>
              <a:t>May relate to trends and key performance areas</a:t>
            </a:r>
          </a:p>
          <a:p>
            <a:pPr marL="0" eaLnBrk="1" hangingPunct="1">
              <a:defRPr/>
            </a:pPr>
            <a:r>
              <a:rPr lang="en-US" dirty="0" smtClean="0"/>
              <a:t>Separate title and paragraph for each factor</a:t>
            </a:r>
          </a:p>
          <a:p>
            <a:pPr marL="0" eaLnBrk="1" hangingPunct="1">
              <a:defRPr/>
            </a:pPr>
            <a:r>
              <a:rPr lang="en-US" dirty="0" smtClean="0"/>
              <a:t>Narrative - 2,000 character limit</a:t>
            </a:r>
          </a:p>
          <a:p>
            <a:pPr marL="0"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Highlights Section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54BB0-EB8F-49DF-95A5-FE706F483B1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8676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eaLnBrk="1" hangingPunct="1">
              <a:buFont typeface="Wingdings 2" pitchFamily="18" charset="2"/>
              <a:buNone/>
            </a:pPr>
            <a:r>
              <a:rPr lang="en-US" smtClean="0"/>
              <a:t>PURPOSE:  Show critical performance data over time, with explanations and trend information, as appropriate.</a:t>
            </a:r>
          </a:p>
          <a:p>
            <a:pPr marL="0" eaLnBrk="1" hangingPunct="1">
              <a:buFont typeface="Wingdings 2" pitchFamily="18" charset="2"/>
              <a:buNone/>
            </a:pPr>
            <a:endParaRPr lang="en-US" smtClean="0"/>
          </a:p>
          <a:p>
            <a:pPr marL="0" eaLnBrk="1" hangingPunct="1">
              <a:buFont typeface="Wingdings 2" pitchFamily="18" charset="2"/>
              <a:buNone/>
            </a:pPr>
            <a:r>
              <a:rPr lang="en-US" smtClean="0"/>
              <a:t>HIGHLIGHTS NARRATIVE</a:t>
            </a:r>
          </a:p>
          <a:p>
            <a:pPr marL="0" eaLnBrk="1" hangingPunct="1"/>
            <a:r>
              <a:rPr lang="en-US" smtClean="0"/>
              <a:t>Discussion of significant performance results and metrics</a:t>
            </a:r>
          </a:p>
          <a:p>
            <a:pPr marL="0" eaLnBrk="1" hangingPunct="1"/>
            <a:r>
              <a:rPr lang="en-US" smtClean="0"/>
              <a:t>Major changes in performance</a:t>
            </a:r>
          </a:p>
          <a:p>
            <a:pPr marL="0" eaLnBrk="1" hangingPunct="1"/>
            <a:r>
              <a:rPr lang="en-US" smtClean="0"/>
              <a:t>Anticipated changes in performance</a:t>
            </a:r>
          </a:p>
          <a:p>
            <a:pPr marL="0" eaLnBrk="1" hangingPunct="1"/>
            <a:r>
              <a:rPr lang="en-US" smtClean="0"/>
              <a:t>Factors contributing to the changes</a:t>
            </a:r>
          </a:p>
          <a:p>
            <a:pPr marL="0" eaLnBrk="1" hangingPunct="1"/>
            <a:r>
              <a:rPr lang="en-US" smtClean="0"/>
              <a:t>2,000 character limit</a:t>
            </a:r>
          </a:p>
          <a:p>
            <a:pPr marL="0" eaLnBrk="1" hangingPunct="1"/>
            <a:endParaRPr lang="en-US" smtClean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Highlights Section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D9A3D-AC2C-488B-BDFC-45663EDA1E4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9700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eaLnBrk="1" hangingPunct="1">
              <a:buFont typeface="Wingdings 2" pitchFamily="18" charset="2"/>
              <a:buNone/>
            </a:pPr>
            <a:r>
              <a:rPr lang="en-US" dirty="0" smtClean="0"/>
              <a:t>STATISTICS TABLE</a:t>
            </a:r>
          </a:p>
          <a:p>
            <a:pPr eaLnBrk="1" hangingPunct="1"/>
            <a:r>
              <a:rPr lang="en-US" dirty="0" smtClean="0"/>
              <a:t>Lists results of agency’s operations discussed in the narrative</a:t>
            </a:r>
          </a:p>
          <a:p>
            <a:pPr eaLnBrk="1" hangingPunct="1"/>
            <a:r>
              <a:rPr lang="en-US" dirty="0" smtClean="0"/>
              <a:t>Can select up to 8 key or other performance measures from dropdown menu</a:t>
            </a:r>
          </a:p>
          <a:p>
            <a:pPr eaLnBrk="1" hangingPunct="1"/>
            <a:r>
              <a:rPr lang="en-US" dirty="0" smtClean="0"/>
              <a:t>Data and targets will be populated upon selection of the measure</a:t>
            </a:r>
          </a:p>
          <a:p>
            <a:pPr eaLnBrk="1" hangingPunct="1"/>
            <a:r>
              <a:rPr lang="en-US" dirty="0" smtClean="0"/>
              <a:t>Recommend selection and discussion of measures in the At-a-Glance section</a:t>
            </a:r>
          </a:p>
          <a:p>
            <a:pPr marL="0" eaLnBrk="1" hangingPunct="1"/>
            <a:endParaRPr lang="en-US" dirty="0" smtClean="0"/>
          </a:p>
          <a:p>
            <a:pPr marL="0" eaLnBrk="1" hangingPunct="1"/>
            <a:endParaRPr lang="en-US" dirty="0" smtClean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Management Discussion &amp;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E8293-8FA2-4B08-99FC-5848D962735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9700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pPr marL="0" eaLnBrk="1" hangingPunct="1">
              <a:buFont typeface="Wingdings 2" pitchFamily="18" charset="2"/>
              <a:buNone/>
              <a:defRPr/>
            </a:pPr>
            <a:r>
              <a:rPr lang="en-US" dirty="0" smtClean="0"/>
              <a:t>PURPOSE:  Explain the agency’s priorities and plans for maintaining or improving performance and addressing the key risk factors. </a:t>
            </a:r>
          </a:p>
          <a:p>
            <a:pPr eaLnBrk="1" hangingPunct="1">
              <a:defRPr/>
            </a:pPr>
            <a:r>
              <a:rPr lang="en-US" dirty="0" smtClean="0"/>
              <a:t>What you are doing and what you plan to do to produce desired results</a:t>
            </a:r>
          </a:p>
          <a:p>
            <a:pPr eaLnBrk="1" hangingPunct="1">
              <a:defRPr/>
            </a:pPr>
            <a:r>
              <a:rPr lang="en-US" dirty="0" smtClean="0"/>
              <a:t>Should be based on funding level in the current Appropriation Act</a:t>
            </a:r>
          </a:p>
          <a:p>
            <a:pPr marL="0" eaLnBrk="1" hangingPunct="1">
              <a:defRPr/>
            </a:pPr>
            <a:r>
              <a:rPr lang="en-US" dirty="0" smtClean="0"/>
              <a:t>5 subsections – 2,000 character limit each</a:t>
            </a:r>
          </a:p>
          <a:p>
            <a:pPr marL="0" eaLnBrk="1" hangingPunct="1">
              <a:defRPr/>
            </a:pPr>
            <a:endParaRPr lang="en-US" dirty="0" smtClean="0"/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Management Discussion &amp;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EC64A-E08E-477B-BDB9-693F45DC8DF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8676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pPr marL="241300" indent="-514350" eaLnBrk="1" hangingPunct="1">
              <a:buFont typeface="Wingdings 2" pitchFamily="18" charset="2"/>
              <a:buNone/>
              <a:defRPr/>
            </a:pPr>
            <a:r>
              <a:rPr lang="en-US" dirty="0" smtClean="0"/>
              <a:t>SUBSECTIONS</a:t>
            </a:r>
          </a:p>
          <a:p>
            <a:pPr marL="573088" indent="-514350" eaLnBrk="1" hangingPunct="1">
              <a:defRPr/>
            </a:pPr>
            <a:r>
              <a:rPr lang="en-US" dirty="0" smtClean="0"/>
              <a:t>High-level information about strategically important initiatives aimed at improving performance and addressing key risk factors and executive priorities </a:t>
            </a:r>
          </a:p>
          <a:p>
            <a:pPr marL="573088" indent="-514350" eaLnBrk="1" hangingPunct="1">
              <a:defRPr/>
            </a:pPr>
            <a:r>
              <a:rPr lang="en-US" dirty="0" smtClean="0"/>
              <a:t>Information technology</a:t>
            </a:r>
          </a:p>
          <a:p>
            <a:pPr marL="573088" indent="-514350" eaLnBrk="1" hangingPunct="1">
              <a:defRPr/>
            </a:pPr>
            <a:r>
              <a:rPr lang="en-US" dirty="0" smtClean="0"/>
              <a:t>Workforce development issues and how you plan to address them</a:t>
            </a:r>
          </a:p>
          <a:p>
            <a:pPr marL="573088" indent="-514350" eaLnBrk="1" hangingPunct="1">
              <a:defRPr/>
            </a:pPr>
            <a:r>
              <a:rPr lang="en-US" dirty="0" smtClean="0"/>
              <a:t>Physical plant issues and how you plan to address them</a:t>
            </a:r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Opening Remarks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E90B0D8-6915-4C8F-B3EF-02D1E488B64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340" name="Text Box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  <a:p>
            <a:pPr eaLnBrk="1" hangingPunct="1"/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eft Arrow 19"/>
          <p:cNvSpPr/>
          <p:nvPr/>
        </p:nvSpPr>
        <p:spPr>
          <a:xfrm rot="5400000">
            <a:off x="2670175" y="4645025"/>
            <a:ext cx="1600200" cy="38735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EPR Development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495BF-3E6D-42D1-8F05-093ED570AD51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0800000">
            <a:off x="3440113" y="5334000"/>
            <a:ext cx="1665287" cy="38735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3" name="Diagram 12"/>
          <p:cNvGraphicFramePr/>
          <p:nvPr/>
        </p:nvGraphicFramePr>
        <p:xfrm>
          <a:off x="990600" y="1524000"/>
          <a:ext cx="502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2775" name="Group 16"/>
          <p:cNvGrpSpPr>
            <a:grpSpLocks/>
          </p:cNvGrpSpPr>
          <p:nvPr/>
        </p:nvGrpSpPr>
        <p:grpSpPr bwMode="auto">
          <a:xfrm>
            <a:off x="5181600" y="4800600"/>
            <a:ext cx="3048000" cy="1447800"/>
            <a:chOff x="57325" y="1214944"/>
            <a:chExt cx="1289989" cy="1778543"/>
          </a:xfrm>
        </p:grpSpPr>
        <p:sp>
          <p:nvSpPr>
            <p:cNvPr id="18" name="Rounded Rectangle 17"/>
            <p:cNvSpPr/>
            <p:nvPr/>
          </p:nvSpPr>
          <p:spPr>
            <a:xfrm>
              <a:off x="57325" y="1214944"/>
              <a:ext cx="1289989" cy="177854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87559" y="1289050"/>
              <a:ext cx="1229521" cy="16108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8100" tIns="38100" rIns="38100" bIns="381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i="0" dirty="0"/>
                <a:t>Get feedback.  Enter data to performance budgeting system.  Finalize and send to DPB.</a:t>
              </a:r>
            </a:p>
          </p:txBody>
        </p:sp>
      </p:grpSp>
      <p:sp>
        <p:nvSpPr>
          <p:cNvPr id="32776" name="TextBox 20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/>
          <a:lstStyle/>
          <a:p>
            <a:pPr eaLnBrk="1" hangingPunct="1"/>
            <a:r>
              <a:rPr lang="en-US" smtClean="0"/>
              <a:t>EPR Development Tips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A2E1A-DFD3-4B68-AB1B-9EF7E517146F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072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3550" indent="-463550" eaLnBrk="1" hangingPunct="1">
              <a:defRPr/>
            </a:pPr>
            <a:r>
              <a:rPr lang="en-US" dirty="0" smtClean="0"/>
              <a:t>Think of EPR as your agency’s story.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What does the audience most need to know?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Provide information relevant for decision processes.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Keep it strategic.</a:t>
            </a:r>
          </a:p>
          <a:p>
            <a:pPr marL="463550" indent="-463550">
              <a:defRPr/>
            </a:pPr>
            <a:r>
              <a:rPr lang="en-US" dirty="0" smtClean="0"/>
              <a:t>Focus attention on critical factors affecting the agency's performance.  </a:t>
            </a:r>
          </a:p>
          <a:p>
            <a:pPr marL="463550" indent="-463550">
              <a:defRPr/>
            </a:pPr>
            <a:r>
              <a:rPr lang="en-US" dirty="0" smtClean="0"/>
              <a:t>Present the agency's most important strategic challenges and opportunities. 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Use the time horizon that is most appropriate for your agency.</a:t>
            </a:r>
          </a:p>
          <a:p>
            <a:pPr marL="0"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National Rankings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BC14D-C707-48C1-B3A8-2E8DBA14B51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4820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PURPOSE:  Build your business case for initiatives that are vital to the achievement of your agency’s mission and goals.  Demonstrate your agency’s accomplishments.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Use only for measures where comparable national data are readily available.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dirty="0" smtClean="0"/>
              <a:t>Must enter data </a:t>
            </a:r>
            <a:r>
              <a:rPr lang="en-US" smtClean="0"/>
              <a:t>for Virginia.</a:t>
            </a:r>
            <a:endParaRPr lang="en-US" dirty="0" smtClean="0"/>
          </a:p>
        </p:txBody>
      </p:sp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Activity - National Rankings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1E261-A2D6-49A7-9A67-CF22FB40CC84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584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5750" indent="-514350" eaLnBrk="1" hangingPunct="1"/>
            <a:r>
              <a:rPr lang="en-US" dirty="0" smtClean="0"/>
              <a:t>Work in groups.</a:t>
            </a:r>
          </a:p>
          <a:p>
            <a:pPr marL="285750" indent="-514350" eaLnBrk="1" hangingPunct="1"/>
            <a:r>
              <a:rPr lang="en-US" dirty="0" smtClean="0"/>
              <a:t>Identify </a:t>
            </a:r>
            <a:r>
              <a:rPr lang="en-US" dirty="0" smtClean="0"/>
              <a:t>measures where national rankings are possible.</a:t>
            </a:r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Budgeting Modules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24A60-CBA9-4E63-8813-33CD7C894EE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pages 15-22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Q&amp;A – Executive Progress Report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F2DEB-323B-406F-886C-A93351D3521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3796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Thank you pilot agencies!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en-US" sz="2800" dirty="0" smtClean="0"/>
              <a:t>Department of Criminal Justice Services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en-US" sz="2800" dirty="0" smtClean="0"/>
              <a:t>Department of Motor Vehicles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en-US" sz="2800" dirty="0" smtClean="0"/>
              <a:t>Department of Social Services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en-US" sz="2800" dirty="0" smtClean="0"/>
              <a:t>Department of Transportation</a:t>
            </a:r>
          </a:p>
        </p:txBody>
      </p:sp>
      <p:sp>
        <p:nvSpPr>
          <p:cNvPr id="37893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Help?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0133D-2FE2-4FD0-A0A5-54CA2843918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8916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3550" indent="-463550" eaLnBrk="1" hangingPunct="1"/>
            <a:r>
              <a:rPr lang="en-US" smtClean="0"/>
              <a:t>DPB for policy-related questions</a:t>
            </a:r>
          </a:p>
          <a:p>
            <a:pPr marL="463550" indent="-463550" eaLnBrk="1" hangingPunct="1"/>
            <a:r>
              <a:rPr lang="en-US" smtClean="0"/>
              <a:t>Help features built into the performance budgeting system</a:t>
            </a:r>
          </a:p>
          <a:p>
            <a:pPr marL="463550" indent="-463550" eaLnBrk="1" hangingPunct="1"/>
            <a:r>
              <a:rPr lang="en-US" smtClean="0"/>
              <a:t>VITA’s Customer Care Center to open a ticket for performance budgeting system problems</a:t>
            </a:r>
          </a:p>
        </p:txBody>
      </p:sp>
      <p:sp>
        <p:nvSpPr>
          <p:cNvPr id="38917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81BB706-3F64-4575-9BF4-59264EA104D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536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63550" indent="-463550" eaLnBrk="1" hangingPunct="1">
              <a:defRPr/>
            </a:pPr>
            <a:r>
              <a:rPr lang="en-US" sz="2800" dirty="0" smtClean="0"/>
              <a:t>Executive Progress Report (EPR) Overview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EPR Structure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EPR Development Process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National Rankings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Performance Budgeting System Modules for National Rankings and EPR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Lessons Learned and Tips from the EPR Pilot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D9534E7-F427-49AC-BF53-2D999E5BB86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8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sz="3200" dirty="0" smtClean="0"/>
              <a:t>At the end of today’s session, you should be able to: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Explain the purpose and value of the EPR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Define the audiences for your EPR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Describe the structure of the EPR</a:t>
            </a:r>
          </a:p>
          <a:p>
            <a:pPr marL="463550" indent="-463550" eaLnBrk="1" hangingPunct="1">
              <a:defRPr/>
            </a:pPr>
            <a:r>
              <a:rPr lang="en-US" sz="2800" dirty="0" smtClean="0"/>
              <a:t>Explain the purpose of the National Rankings section of the Strategic Plan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EPR Purpose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2C960-7643-4A3E-903A-59BAD722BB1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Provides a concise, strategic profile of a state agency that describes the agency’s responsibilities, challenges, performance highlights, and priorities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Designed to succinctly tell your agency’s story in a common form across Executive Branch Agencies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EPR Audience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62981E-3156-498B-ADF8-2F9D9F9971A0}" type="slidenum">
              <a:rPr lang="en-US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1397000"/>
          <a:ext cx="7239000" cy="49784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43200"/>
                <a:gridCol w="4495800"/>
              </a:tblGrid>
              <a:tr h="920376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General Assembly Members and Staff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Provides context for communications with the General Assembly</a:t>
                      </a:r>
                      <a:endParaRPr lang="en-US" sz="2400" b="0" dirty="0"/>
                    </a:p>
                  </a:txBody>
                  <a:tcPr/>
                </a:tc>
              </a:tr>
              <a:tr h="920376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Governor and Secretary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Provides an overview of the agency, it’s accomplishments, challenges and opportunities.</a:t>
                      </a:r>
                      <a:endParaRPr lang="en-US" sz="2400" b="0" dirty="0"/>
                    </a:p>
                  </a:txBody>
                  <a:tcPr/>
                </a:tc>
              </a:tr>
              <a:tr h="1314824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Incoming Administrations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Provide a synopsis of each agency in a consistent format to help members of an incoming administration become acquainted with the agency</a:t>
                      </a:r>
                      <a:endParaRPr lang="en-US" sz="2400" b="0" dirty="0"/>
                    </a:p>
                  </a:txBody>
                  <a:tcPr/>
                </a:tc>
              </a:tr>
              <a:tr h="1314824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Citizens of the Commonwealth 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Provides an avenue for state agencies to help citizens understand an agency’s functions and associated budget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3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Evolution of the EPR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36F1C-C2B6-464F-915D-C6997F95B308}" type="slidenum">
              <a:rPr lang="en-US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524000"/>
          <a:ext cx="7239000" cy="4575810"/>
        </p:xfrm>
        <a:graphic>
          <a:graphicData uri="http://schemas.openxmlformats.org/drawingml/2006/table">
            <a:tbl>
              <a:tblPr/>
              <a:tblGrid>
                <a:gridCol w="3619500"/>
                <a:gridCol w="3619500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PRIOR VERSION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NEW VERSION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3E3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ea typeface="Times New Roman" pitchFamily="18" charset="0"/>
                          <a:cs typeface="Calibri" pitchFamily="34" charset="0"/>
                        </a:rPr>
                        <a:t>In the agency’s strategic plan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ea typeface="Times New Roman" pitchFamily="18" charset="0"/>
                          <a:cs typeface="Calibri" pitchFamily="34" charset="0"/>
                        </a:rPr>
                        <a:t>Standalone document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ea typeface="Times New Roman" pitchFamily="18" charset="0"/>
                          <a:cs typeface="Calibri" pitchFamily="34" charset="0"/>
                        </a:rPr>
                        <a:t>No limitations on length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4-5 pages maximum; character limitations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Times New Roman" pitchFamily="18" charset="0"/>
                        </a:rPr>
                        <a:t>Current Service 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Times New Roman" pitchFamily="18" charset="0"/>
                        </a:rPr>
                        <a:t>Productivity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Times New Roman" pitchFamily="18" charset="0"/>
                        </a:rPr>
                        <a:t>Major Initiatives &amp; Related Progress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Times New Roman" pitchFamily="18" charset="0"/>
                        </a:rPr>
                        <a:t>Virginia Ranking &amp; Trends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Times New Roman" pitchFamily="18" charset="0"/>
                        </a:rPr>
                        <a:t>Customer Trends &amp; Coverage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Times New Roman" pitchFamily="18" charset="0"/>
                        </a:rPr>
                        <a:t>Future Direction, Expectations &amp; Priorities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cs typeface="Times New Roman" pitchFamily="18" charset="0"/>
                        </a:rPr>
                        <a:t>Impediments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At a Glance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Background &amp; History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Key Risk Factors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Performance Highlights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Management Discussion &amp; Analysis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ea typeface="Times New Roman" pitchFamily="18" charset="0"/>
                          <a:cs typeface="Calibri" pitchFamily="34" charset="0"/>
                        </a:rPr>
                        <a:t>Freeform narratives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New, standardized format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Perpetua" pitchFamily="18" charset="0"/>
                          <a:ea typeface="Times New Roman" pitchFamily="18" charset="0"/>
                          <a:cs typeface="Calibri" pitchFamily="34" charset="0"/>
                        </a:rPr>
                        <a:t>Updated at the discretion of the agency within the normal planning cycle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Regularly scheduled updates plus on-going updates as needed to convey new or critical information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Static financial and staffing data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 pitchFamily="18" charset="0"/>
                          <a:ea typeface="Arial Unicode MS" pitchFamily="34" charset="-128"/>
                          <a:cs typeface="Times New Roman" pitchFamily="18" charset="0"/>
                        </a:rPr>
                        <a:t>Latest financial and staffing data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Perpetua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6" name="TextBox 5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it Fits in the Planning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25BEBB-E491-429B-83D5-F3472F1650B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0484" name="TextBox 22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3</a:t>
            </a:r>
          </a:p>
        </p:txBody>
      </p:sp>
      <p:grpSp>
        <p:nvGrpSpPr>
          <p:cNvPr id="20485" name="Group 24"/>
          <p:cNvGrpSpPr>
            <a:grpSpLocks/>
          </p:cNvGrpSpPr>
          <p:nvPr/>
        </p:nvGrpSpPr>
        <p:grpSpPr bwMode="auto">
          <a:xfrm>
            <a:off x="2286000" y="1752600"/>
            <a:ext cx="4572000" cy="4343400"/>
            <a:chOff x="1495" y="2328"/>
            <a:chExt cx="4848" cy="4750"/>
          </a:xfrm>
        </p:grpSpPr>
        <p:sp>
          <p:nvSpPr>
            <p:cNvPr id="20486" name="Text Box 25"/>
            <p:cNvSpPr txBox="1">
              <a:spLocks noChangeArrowheads="1"/>
            </p:cNvSpPr>
            <p:nvPr/>
          </p:nvSpPr>
          <p:spPr bwMode="auto">
            <a:xfrm>
              <a:off x="1497" y="2328"/>
              <a:ext cx="4846" cy="6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en-US" sz="1800" i="0">
                  <a:latin typeface="Calibri" pitchFamily="34" charset="0"/>
                </a:rPr>
                <a:t>SWOT Analysis</a:t>
              </a:r>
              <a:endParaRPr lang="en-US" sz="3600"/>
            </a:p>
          </p:txBody>
        </p:sp>
        <p:sp>
          <p:nvSpPr>
            <p:cNvPr id="20487" name="Text Box 26"/>
            <p:cNvSpPr txBox="1">
              <a:spLocks noChangeArrowheads="1"/>
            </p:cNvSpPr>
            <p:nvPr/>
          </p:nvSpPr>
          <p:spPr bwMode="auto">
            <a:xfrm>
              <a:off x="1497" y="3352"/>
              <a:ext cx="4846" cy="65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4" rIns="9144"/>
            <a:lstStyle/>
            <a:p>
              <a:pPr algn="ctr">
                <a:spcAft>
                  <a:spcPts val="1000"/>
                </a:spcAft>
              </a:pPr>
              <a:r>
                <a:rPr lang="en-US" sz="1800" i="0">
                  <a:latin typeface="Calibri" pitchFamily="34" charset="0"/>
                </a:rPr>
                <a:t>Strategic Plan</a:t>
              </a:r>
              <a:endParaRPr lang="en-US" sz="3600"/>
            </a:p>
          </p:txBody>
        </p:sp>
        <p:sp>
          <p:nvSpPr>
            <p:cNvPr id="20488" name="Text Box 27"/>
            <p:cNvSpPr txBox="1">
              <a:spLocks noChangeArrowheads="1"/>
            </p:cNvSpPr>
            <p:nvPr/>
          </p:nvSpPr>
          <p:spPr bwMode="auto">
            <a:xfrm>
              <a:off x="1495" y="4376"/>
              <a:ext cx="4846" cy="6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4" rIns="9144"/>
            <a:lstStyle/>
            <a:p>
              <a:pPr algn="ctr">
                <a:spcAft>
                  <a:spcPts val="600"/>
                </a:spcAft>
              </a:pPr>
              <a:r>
                <a:rPr lang="en-US" sz="1800" i="0">
                  <a:latin typeface="Calibri" pitchFamily="34" charset="0"/>
                </a:rPr>
                <a:t>Service Area Plan</a:t>
              </a:r>
              <a:endParaRPr lang="en-US" sz="3600"/>
            </a:p>
          </p:txBody>
        </p:sp>
        <p:sp>
          <p:nvSpPr>
            <p:cNvPr id="20489" name="Text Box 28"/>
            <p:cNvSpPr txBox="1">
              <a:spLocks noChangeArrowheads="1"/>
            </p:cNvSpPr>
            <p:nvPr/>
          </p:nvSpPr>
          <p:spPr bwMode="auto">
            <a:xfrm>
              <a:off x="1495" y="5399"/>
              <a:ext cx="4846" cy="654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4" rIns="9144"/>
            <a:lstStyle/>
            <a:p>
              <a:pPr algn="ctr">
                <a:spcAft>
                  <a:spcPts val="600"/>
                </a:spcAft>
              </a:pPr>
              <a:r>
                <a:rPr lang="en-US" sz="1800" b="1" i="0">
                  <a:latin typeface="Calibri" pitchFamily="34" charset="0"/>
                </a:rPr>
                <a:t>EXECUTIVE PROGRESS REPORT</a:t>
              </a:r>
              <a:endParaRPr lang="en-US" sz="3600"/>
            </a:p>
          </p:txBody>
        </p:sp>
        <p:sp>
          <p:nvSpPr>
            <p:cNvPr id="20490" name="Text Box 29"/>
            <p:cNvSpPr txBox="1">
              <a:spLocks noChangeArrowheads="1"/>
            </p:cNvSpPr>
            <p:nvPr/>
          </p:nvSpPr>
          <p:spPr bwMode="auto">
            <a:xfrm>
              <a:off x="1497" y="6424"/>
              <a:ext cx="4846" cy="6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144" rIns="9144"/>
            <a:lstStyle/>
            <a:p>
              <a:pPr algn="ctr">
                <a:spcAft>
                  <a:spcPts val="1000"/>
                </a:spcAft>
              </a:pPr>
              <a:r>
                <a:rPr lang="en-US" sz="1800" i="0">
                  <a:latin typeface="Calibri" pitchFamily="34" charset="0"/>
                </a:rPr>
                <a:t>Agency Base Budget and Decision Packages</a:t>
              </a:r>
              <a:endParaRPr lang="en-US" sz="3600"/>
            </a:p>
          </p:txBody>
        </p:sp>
        <p:sp>
          <p:nvSpPr>
            <p:cNvPr id="20491" name="AutoShape 30"/>
            <p:cNvSpPr>
              <a:spLocks noChangeArrowheads="1"/>
            </p:cNvSpPr>
            <p:nvPr/>
          </p:nvSpPr>
          <p:spPr bwMode="auto">
            <a:xfrm>
              <a:off x="3724" y="2982"/>
              <a:ext cx="393" cy="370"/>
            </a:xfrm>
            <a:prstGeom prst="downArrow">
              <a:avLst>
                <a:gd name="adj1" fmla="val 31296"/>
                <a:gd name="adj2" fmla="val 3486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600"/>
            </a:p>
          </p:txBody>
        </p:sp>
        <p:sp>
          <p:nvSpPr>
            <p:cNvPr id="20492" name="AutoShape 31"/>
            <p:cNvSpPr>
              <a:spLocks noChangeArrowheads="1"/>
            </p:cNvSpPr>
            <p:nvPr/>
          </p:nvSpPr>
          <p:spPr bwMode="auto">
            <a:xfrm>
              <a:off x="3724" y="4005"/>
              <a:ext cx="393" cy="370"/>
            </a:xfrm>
            <a:prstGeom prst="downArrow">
              <a:avLst>
                <a:gd name="adj1" fmla="val 31296"/>
                <a:gd name="adj2" fmla="val 3486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600"/>
            </a:p>
          </p:txBody>
        </p:sp>
        <p:sp>
          <p:nvSpPr>
            <p:cNvPr id="20493" name="AutoShape 32"/>
            <p:cNvSpPr>
              <a:spLocks noChangeArrowheads="1"/>
            </p:cNvSpPr>
            <p:nvPr/>
          </p:nvSpPr>
          <p:spPr bwMode="auto">
            <a:xfrm>
              <a:off x="3724" y="5029"/>
              <a:ext cx="393" cy="370"/>
            </a:xfrm>
            <a:prstGeom prst="downArrow">
              <a:avLst>
                <a:gd name="adj1" fmla="val 31296"/>
                <a:gd name="adj2" fmla="val 3486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600"/>
            </a:p>
          </p:txBody>
        </p:sp>
        <p:sp>
          <p:nvSpPr>
            <p:cNvPr id="20494" name="AutoShape 33"/>
            <p:cNvSpPr>
              <a:spLocks noChangeArrowheads="1"/>
            </p:cNvSpPr>
            <p:nvPr/>
          </p:nvSpPr>
          <p:spPr bwMode="auto">
            <a:xfrm>
              <a:off x="3724" y="6053"/>
              <a:ext cx="393" cy="370"/>
            </a:xfrm>
            <a:prstGeom prst="downArrow">
              <a:avLst>
                <a:gd name="adj1" fmla="val 31296"/>
                <a:gd name="adj2" fmla="val 3486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9BBC2-823C-4267-B376-37753339F72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1508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Five main sections</a:t>
            </a:r>
          </a:p>
          <a:p>
            <a:pPr eaLnBrk="1" hangingPunct="1"/>
            <a:r>
              <a:rPr lang="en-US" dirty="0" smtClean="0"/>
              <a:t>2,000 character limit for all narrative sections (including spaces)</a:t>
            </a:r>
          </a:p>
          <a:p>
            <a:pPr marL="684213" lvl="1" eaLnBrk="1" hangingPunct="1">
              <a:buFont typeface="Wingdings" pitchFamily="2" charset="2"/>
              <a:buChar char="§"/>
            </a:pPr>
            <a:r>
              <a:rPr lang="en-US" dirty="0" smtClean="0"/>
              <a:t>Caution:  Do not hit “enter” at the end of a narrative section.  Use “tab” instead.</a:t>
            </a:r>
          </a:p>
          <a:p>
            <a:pPr marL="684213" lvl="1" eaLnBrk="1" hangingPunct="1">
              <a:buFont typeface="Wingdings" pitchFamily="2" charset="2"/>
              <a:buChar char="§"/>
            </a:pPr>
            <a:r>
              <a:rPr lang="en-US" dirty="0" smtClean="0"/>
              <a:t>Narrative sections will be populated with information from your last strategic plan, but will be truncated at 1,500 characters.</a:t>
            </a:r>
          </a:p>
          <a:p>
            <a:pPr eaLnBrk="1" hangingPunct="1"/>
            <a:r>
              <a:rPr lang="en-US" dirty="0" smtClean="0"/>
              <a:t>Dropdown menus for several sections and tables</a:t>
            </a:r>
          </a:p>
          <a:p>
            <a:pPr eaLnBrk="1" hangingPunct="1"/>
            <a:r>
              <a:rPr lang="en-US" dirty="0" smtClean="0"/>
              <a:t>Some automatically-populated sections</a:t>
            </a: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5638800" y="3048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/>
              <a:t>Workbook – page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6393</TotalTime>
  <Words>1161</Words>
  <Application>Microsoft Office PowerPoint</Application>
  <PresentationFormat>On-screen Show (4:3)</PresentationFormat>
  <Paragraphs>260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PowerPoint Presentation</vt:lpstr>
      <vt:lpstr>Opening Remarks</vt:lpstr>
      <vt:lpstr>Agenda</vt:lpstr>
      <vt:lpstr>Learning Objectives</vt:lpstr>
      <vt:lpstr>EPR Purpose</vt:lpstr>
      <vt:lpstr>EPR Audience</vt:lpstr>
      <vt:lpstr>Evolution of the EPR</vt:lpstr>
      <vt:lpstr>How it Fits in the Planning Process</vt:lpstr>
      <vt:lpstr>Structure</vt:lpstr>
      <vt:lpstr>Executive Progress Report Example</vt:lpstr>
      <vt:lpstr>At-a-Glance Section</vt:lpstr>
      <vt:lpstr>At-a-Glance</vt:lpstr>
      <vt:lpstr>Background &amp; History Section</vt:lpstr>
      <vt:lpstr>Activity – Statistical Table</vt:lpstr>
      <vt:lpstr>Key Risk Factors Section</vt:lpstr>
      <vt:lpstr>Performance Highlights Section</vt:lpstr>
      <vt:lpstr>Performance Highlights Section</vt:lpstr>
      <vt:lpstr>Management Discussion &amp; Analysis</vt:lpstr>
      <vt:lpstr>Management Discussion &amp; Analysis</vt:lpstr>
      <vt:lpstr>EPR Development</vt:lpstr>
      <vt:lpstr>EPR Development Tips</vt:lpstr>
      <vt:lpstr>National Rankings</vt:lpstr>
      <vt:lpstr>Activity - National Rankings</vt:lpstr>
      <vt:lpstr>Performance Budgeting Modules</vt:lpstr>
      <vt:lpstr>Q&amp;A – Executive Progress Report</vt:lpstr>
      <vt:lpstr>Need Help?</vt:lpstr>
    </vt:vector>
  </TitlesOfParts>
  <Company>Socius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Wheatley</dc:creator>
  <cp:lastModifiedBy>Jackie</cp:lastModifiedBy>
  <cp:revision>645</cp:revision>
  <dcterms:created xsi:type="dcterms:W3CDTF">2006-09-24T13:04:29Z</dcterms:created>
  <dcterms:modified xsi:type="dcterms:W3CDTF">2012-09-19T18:43:28Z</dcterms:modified>
</cp:coreProperties>
</file>